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3" r:id="rId3"/>
    <p:sldId id="277" r:id="rId4"/>
    <p:sldId id="295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4" r:id="rId13"/>
    <p:sldId id="314" r:id="rId14"/>
    <p:sldId id="307" r:id="rId15"/>
    <p:sldId id="308" r:id="rId16"/>
    <p:sldId id="309" r:id="rId17"/>
    <p:sldId id="310" r:id="rId18"/>
    <p:sldId id="315" r:id="rId19"/>
    <p:sldId id="311" r:id="rId20"/>
    <p:sldId id="312" r:id="rId21"/>
    <p:sldId id="291" r:id="rId22"/>
    <p:sldId id="292" r:id="rId23"/>
    <p:sldId id="26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5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95F1-46D4-4779-9CFE-D82403C77FB6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39853-FA27-4F9F-B2AD-6D7209639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2"/>
                </a:solidFill>
              </a:rPr>
              <a:t>01 </a:t>
            </a:r>
            <a:r>
              <a:rPr lang="ko-KR" altLang="en-US" sz="6000" b="1" dirty="0">
                <a:solidFill>
                  <a:schemeClr val="tx2"/>
                </a:solidFill>
              </a:rPr>
              <a:t>문자열 다루기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공백제거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구분자</a:t>
            </a:r>
            <a:r>
              <a:rPr lang="ko-KR" altLang="en-US" sz="3200" dirty="0"/>
              <a:t> 처리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859161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구분자로 문자열 나누기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구분 설명 </a:t>
            </a:r>
            <a:r>
              <a:rPr lang="en-US" altLang="ko-KR" sz="2000" dirty="0"/>
              <a:t>a=</a:t>
            </a:r>
            <a:r>
              <a:rPr lang="en-US" altLang="ko-KR" sz="2000" dirty="0" err="1"/>
              <a:t>str.split</a:t>
            </a:r>
            <a:r>
              <a:rPr lang="en-US" altLang="ko-KR" sz="2000" dirty="0"/>
              <a:t>(</a:t>
            </a:r>
            <a:r>
              <a:rPr lang="ko-KR" altLang="en-US" sz="2000" dirty="0" err="1"/>
              <a:t>구분자</a:t>
            </a:r>
            <a:r>
              <a:rPr lang="en-US" altLang="ko-KR" sz="2000" dirty="0"/>
              <a:t>): str</a:t>
            </a:r>
            <a:r>
              <a:rPr lang="ko-KR" altLang="en-US" sz="2000" dirty="0"/>
              <a:t>의 문자열을 </a:t>
            </a:r>
            <a:r>
              <a:rPr lang="ko-KR" altLang="en-US" sz="2000" dirty="0" err="1"/>
              <a:t>구분자</a:t>
            </a:r>
            <a:r>
              <a:rPr lang="ko-KR" altLang="en-US" sz="2000" dirty="0"/>
              <a:t> 문자를 찾아서 하나씩 나누어 </a:t>
            </a:r>
            <a:r>
              <a:rPr lang="en-US" altLang="ko-KR" sz="2000" dirty="0"/>
              <a:t>a</a:t>
            </a:r>
            <a:r>
              <a:rPr lang="ko-KR" altLang="en-US" sz="2000" dirty="0"/>
              <a:t>에 리스트로 반환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예제는 </a:t>
            </a:r>
            <a:r>
              <a:rPr lang="en-US" altLang="ko-KR" sz="2000" dirty="0"/>
              <a:t>,(</a:t>
            </a:r>
            <a:r>
              <a:rPr lang="ko-KR" altLang="en-US" sz="2000" dirty="0"/>
              <a:t>콤마</a:t>
            </a:r>
            <a:r>
              <a:rPr lang="en-US" altLang="ko-KR" sz="2000" dirty="0"/>
              <a:t>)</a:t>
            </a:r>
            <a:r>
              <a:rPr lang="ko-KR" altLang="en-US" sz="2000" dirty="0"/>
              <a:t>로 구분되어 있는 한 줄의 데이터를 콤마로 구분하여 나누어 줌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29F7CC-DC1D-6AF7-81BC-0E04AB6A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2350718"/>
            <a:ext cx="8650336" cy="41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0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공백제거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구분자</a:t>
            </a:r>
            <a:r>
              <a:rPr lang="ko-KR" altLang="en-US" sz="3200" dirty="0"/>
              <a:t> 처리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44757" y="5748274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예제는 빈칸으로 구분되어 있는 한 줄의 데이터를 빈칸으로 구분하여 나누어 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하지만 빈칸이 여러 개 있을 때 해당 빈칸 하나 하나를 데이터로 인식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B5D42-4B2B-2080-2ACE-2FB5A612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15968"/>
            <a:ext cx="8790582" cy="49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2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구분자</a:t>
            </a:r>
            <a:r>
              <a:rPr lang="ko-KR" altLang="en-US" sz="3200" dirty="0"/>
              <a:t> 연습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5347949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앞에서 실습한 </a:t>
            </a:r>
            <a:r>
              <a:rPr lang="ko-KR" altLang="en-US" sz="2000" dirty="0" err="1"/>
              <a:t>트와이스</a:t>
            </a:r>
            <a:r>
              <a:rPr lang="ko-KR" altLang="en-US" sz="2000" dirty="0"/>
              <a:t> 학급 성적표 출력 계속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해당 데이터가 리스트에서 다음과 같은 콤마 구분 데이터의 리스트인 경우 기존 작성된 프로그램을 변경할 것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[</a:t>
            </a:r>
            <a:r>
              <a:rPr lang="ko-KR" altLang="en-US" sz="2000" dirty="0"/>
              <a:t>콤마 구분자로 나눔</a:t>
            </a:r>
            <a:r>
              <a:rPr lang="en-US" altLang="ko-KR" sz="2000" dirty="0"/>
              <a:t>, </a:t>
            </a:r>
            <a:r>
              <a:rPr lang="ko-KR" altLang="en-US" sz="2000" dirty="0"/>
              <a:t>숫자형 변환</a:t>
            </a:r>
            <a:r>
              <a:rPr lang="en-US" altLang="ko-KR" sz="2000" dirty="0"/>
              <a:t>, </a:t>
            </a:r>
            <a:r>
              <a:rPr lang="ko-KR" altLang="en-US" sz="2000" dirty="0"/>
              <a:t>리스트에 추가</a:t>
            </a:r>
            <a:r>
              <a:rPr lang="en-US" altLang="ko-KR" sz="2000" dirty="0"/>
              <a:t>]</a:t>
            </a:r>
            <a:r>
              <a:rPr lang="ko-KR" altLang="en-US" sz="2000" dirty="0"/>
              <a:t>를 유의하여 프로그래밍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40FA82-7750-E822-F8C0-80B2A25B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958000"/>
            <a:ext cx="10692309" cy="41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5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문자표현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97843" y="5833395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chemeClr val="tx2"/>
                </a:solidFill>
              </a:rPr>
              <a:t>-</a:t>
            </a:r>
            <a:r>
              <a:rPr lang="ko-KR" altLang="en-US" sz="2000" b="1" i="1" dirty="0">
                <a:solidFill>
                  <a:schemeClr val="tx2"/>
                </a:solidFill>
              </a:rPr>
              <a:t> </a:t>
            </a:r>
            <a:r>
              <a:rPr lang="ko-KR" altLang="en-US" sz="2000" dirty="0" err="1"/>
              <a:t>포멧팅</a:t>
            </a:r>
            <a:r>
              <a:rPr lang="en-US" altLang="ko-KR" sz="2000" dirty="0"/>
              <a:t>: </a:t>
            </a:r>
            <a:r>
              <a:rPr lang="ko-KR" altLang="en-US" sz="2000" dirty="0"/>
              <a:t>출력 형식을 지시하여 출력하는 방식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7ECA01-F4AC-5953-17AF-53F6764F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24550"/>
            <a:ext cx="9526709" cy="479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문자표현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5975F-92A4-BC21-5558-725AFF7E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59135"/>
            <a:ext cx="10591333" cy="55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문자표현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tx2"/>
                </a:solidFill>
              </a:rPr>
              <a:t>내용</a:t>
            </a:r>
            <a:r>
              <a:rPr lang="en-US" altLang="ko-KR" sz="2000" b="1" i="1" dirty="0">
                <a:solidFill>
                  <a:schemeClr val="tx2"/>
                </a:solidFill>
              </a:rPr>
              <a:t>!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5F55AD-7655-EE3B-E552-866D5D80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2" y="865131"/>
            <a:ext cx="10546454" cy="58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문자표현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D6C70-D8BC-76BC-EA59-75011DAD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827507"/>
            <a:ext cx="10506269" cy="57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포멧팅</a:t>
            </a:r>
            <a:r>
              <a:rPr lang="ko-KR" altLang="en-US" sz="3200"/>
              <a:t> 문자표현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98978" y="5461721"/>
            <a:ext cx="1080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숫자에 콤마 찍기 </a:t>
            </a:r>
            <a:endParaRPr lang="en-US" altLang="ko-KR" sz="2000" dirty="0"/>
          </a:p>
          <a:p>
            <a:r>
              <a:rPr lang="en-US" altLang="ko-KR" sz="2000" dirty="0"/>
              <a:t>=&gt; (</a:t>
            </a:r>
            <a:r>
              <a:rPr lang="ko-KR" altLang="en-US" sz="2000" dirty="0"/>
              <a:t>특히 돈</a:t>
            </a:r>
            <a:r>
              <a:rPr lang="en-US" altLang="ko-KR" sz="2000" dirty="0"/>
              <a:t>)</a:t>
            </a:r>
            <a:r>
              <a:rPr lang="ko-KR" altLang="en-US" sz="2000" dirty="0"/>
              <a:t>에 관련된 경우 </a:t>
            </a:r>
            <a:r>
              <a:rPr lang="en-US" altLang="ko-KR" sz="2000" dirty="0"/>
              <a:t>3</a:t>
            </a:r>
            <a:r>
              <a:rPr lang="ko-KR" altLang="en-US" sz="2000" dirty="0"/>
              <a:t>자리 마다 콤마를 찍어 표현 </a:t>
            </a:r>
            <a:r>
              <a:rPr lang="en-US" altLang="ko-KR" sz="2000" dirty="0"/>
              <a:t>ex)</a:t>
            </a:r>
            <a:r>
              <a:rPr lang="ko-KR" altLang="en-US" sz="2000" dirty="0"/>
              <a:t> </a:t>
            </a:r>
            <a:r>
              <a:rPr lang="en-US" altLang="ko-KR" sz="2000" dirty="0"/>
              <a:t>100000</a:t>
            </a:r>
            <a:r>
              <a:rPr lang="ko-KR" altLang="en-US" sz="2000" dirty="0"/>
              <a:t>원 </a:t>
            </a:r>
            <a:r>
              <a:rPr lang="en-US" altLang="ko-KR" sz="2000" dirty="0"/>
              <a:t>100,000</a:t>
            </a:r>
            <a:r>
              <a:rPr lang="ko-KR" altLang="en-US" sz="2000" dirty="0"/>
              <a:t>원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C11EF0-8271-C6A6-E9DB-BFDAF3AC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8" y="1046999"/>
            <a:ext cx="10999446" cy="37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8871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연습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1526574"/>
            <a:ext cx="10860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환전 문제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만일 </a:t>
            </a:r>
            <a:r>
              <a:rPr lang="en-US" altLang="ko-KR" sz="2000" dirty="0"/>
              <a:t>100</a:t>
            </a:r>
            <a:r>
              <a:rPr lang="ko-KR" altLang="en-US" sz="2000" dirty="0"/>
              <a:t>만 원</a:t>
            </a:r>
            <a:r>
              <a:rPr lang="en-US" altLang="ko-KR" sz="2000" dirty="0"/>
              <a:t>(1000000)</a:t>
            </a:r>
            <a:r>
              <a:rPr lang="ko-KR" altLang="en-US" sz="2000" dirty="0"/>
              <a:t>을 달러로 환전한다고 하자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미화 환율은 </a:t>
            </a:r>
            <a:r>
              <a:rPr lang="en-US" altLang="ko-KR" sz="2000" dirty="0"/>
              <a:t>1</a:t>
            </a:r>
            <a:r>
              <a:rPr lang="ko-KR" altLang="en-US" sz="2000" dirty="0"/>
              <a:t>달러당 </a:t>
            </a:r>
            <a:r>
              <a:rPr lang="en-US" altLang="ko-KR" sz="2000" dirty="0"/>
              <a:t>1010.12</a:t>
            </a:r>
            <a:r>
              <a:rPr lang="ko-KR" altLang="en-US" sz="2000" dirty="0"/>
              <a:t>원이고 은행은 </a:t>
            </a:r>
            <a:r>
              <a:rPr lang="en-US" altLang="ko-KR" sz="2000" dirty="0"/>
              <a:t>0.002%</a:t>
            </a:r>
            <a:r>
              <a:rPr lang="ko-KR" altLang="en-US" sz="2000" dirty="0"/>
              <a:t>의 수수료를 환전수수료로 받는다고 하였을 때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100</a:t>
            </a:r>
            <a:r>
              <a:rPr lang="ko-KR" altLang="en-US" sz="2000" dirty="0"/>
              <a:t>만 원에 대하여 받는 달러금액</a:t>
            </a:r>
            <a:r>
              <a:rPr lang="en-US" altLang="ko-KR" sz="2000" dirty="0"/>
              <a:t>, </a:t>
            </a:r>
            <a:r>
              <a:rPr lang="ko-KR" altLang="en-US" sz="2000" dirty="0"/>
              <a:t>은행수수료</a:t>
            </a:r>
            <a:r>
              <a:rPr lang="en-US" altLang="ko-KR" sz="2000" dirty="0"/>
              <a:t>, </a:t>
            </a:r>
            <a:r>
              <a:rPr lang="ko-KR" altLang="en-US" sz="2000" dirty="0"/>
              <a:t>한화 거스름돈을 </a:t>
            </a:r>
            <a:r>
              <a:rPr lang="ko-KR" altLang="en-US" sz="2000" dirty="0" err="1"/>
              <a:t>구하시오</a:t>
            </a:r>
            <a:r>
              <a:rPr lang="en-US" altLang="ko-KR" sz="2000" dirty="0"/>
              <a:t>. 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실습하기 </a:t>
            </a:r>
            <a:r>
              <a:rPr lang="en-US" altLang="ko-KR" sz="6000" b="1" dirty="0">
                <a:solidFill>
                  <a:schemeClr val="tx2"/>
                </a:solidFill>
              </a:rPr>
              <a:t>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6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포멧팅</a:t>
            </a:r>
            <a:r>
              <a:rPr lang="ko-KR" altLang="en-US" sz="3200" dirty="0"/>
              <a:t> 연습 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0AFB5-3ED6-1B83-F702-FB0F966C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18471"/>
            <a:ext cx="10506269" cy="59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066AB5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</a:rPr>
              <a:t>정리하기</a:t>
            </a:r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4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375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/>
                </a:solidFill>
              </a:rPr>
              <a:t>정리하기 노트필기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43572-79EF-121A-CE3E-F83724636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11"/>
          <a:stretch/>
        </p:blipFill>
        <p:spPr>
          <a:xfrm>
            <a:off x="559836" y="899735"/>
            <a:ext cx="6009257" cy="56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액자 12"/>
          <p:cNvSpPr/>
          <p:nvPr/>
        </p:nvSpPr>
        <p:spPr>
          <a:xfrm>
            <a:off x="2461726" y="2551922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4" y="2921168"/>
            <a:ext cx="675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THANK YOU</a:t>
            </a:r>
            <a:endParaRPr lang="ko-KR" altLang="en-US" sz="6000" dirty="0"/>
          </a:p>
        </p:txBody>
      </p:sp>
      <p:sp>
        <p:nvSpPr>
          <p:cNvPr id="14" name="액자 13"/>
          <p:cNvSpPr/>
          <p:nvPr/>
        </p:nvSpPr>
        <p:spPr>
          <a:xfrm>
            <a:off x="2134377" y="2191138"/>
            <a:ext cx="7923245" cy="2178698"/>
          </a:xfrm>
          <a:prstGeom prst="frame">
            <a:avLst>
              <a:gd name="adj1" fmla="val 1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4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문자열 다루기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/>
              <a:t>문자열 다루기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97345" y="5208499"/>
            <a:ext cx="10860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문자열의 성격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문자형 변수의 성격은 컬렉션의 리스트와 유사함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문자리스트</a:t>
            </a:r>
            <a:r>
              <a:rPr lang="en-US" altLang="ko-KR" sz="2000" dirty="0"/>
              <a:t>, </a:t>
            </a:r>
            <a:r>
              <a:rPr lang="ko-KR" altLang="en-US" sz="2000" dirty="0"/>
              <a:t>즉 </a:t>
            </a:r>
            <a:r>
              <a:rPr lang="en-US" altLang="ko-KR" sz="2000" dirty="0"/>
              <a:t>String(</a:t>
            </a:r>
            <a:r>
              <a:rPr lang="ko-KR" altLang="en-US" sz="2000" dirty="0"/>
              <a:t>문자열</a:t>
            </a:r>
            <a:r>
              <a:rPr lang="en-US" altLang="ko-KR" sz="2000" dirty="0"/>
              <a:t>)</a:t>
            </a:r>
            <a:r>
              <a:rPr lang="ko-KR" altLang="en-US" sz="2000" dirty="0"/>
              <a:t>은 첨자로 대응 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한글은 </a:t>
            </a:r>
            <a:r>
              <a:rPr lang="en-US" altLang="ko-KR" sz="2000" dirty="0"/>
              <a:t>2byte</a:t>
            </a:r>
            <a:r>
              <a:rPr lang="ko-KR" altLang="en-US" sz="2000" dirty="0"/>
              <a:t>로 처리되나 문자열에서 </a:t>
            </a:r>
            <a:r>
              <a:rPr lang="en-US" altLang="ko-KR" sz="2000" dirty="0"/>
              <a:t>1</a:t>
            </a:r>
            <a:r>
              <a:rPr lang="ko-KR" altLang="en-US" sz="2000" dirty="0"/>
              <a:t>개의 첨자에 대응되는 것에 유의할 것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4E9EA-E050-1BC3-2A18-B71615A8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893454"/>
            <a:ext cx="9251731" cy="41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1) </a:t>
            </a:r>
            <a:r>
              <a:rPr lang="ko-KR" altLang="en-US" sz="3200" dirty="0"/>
              <a:t>문자열 다루기 </a:t>
            </a:r>
            <a:r>
              <a:rPr lang="en-US" altLang="ko-KR" sz="3200" dirty="0"/>
              <a:t>- </a:t>
            </a:r>
            <a:r>
              <a:rPr lang="ko-KR" altLang="en-US" sz="3200" dirty="0"/>
              <a:t>정의</a:t>
            </a:r>
            <a:r>
              <a:rPr lang="en-US" altLang="ko-KR" sz="3200" dirty="0"/>
              <a:t>, </a:t>
            </a:r>
            <a:r>
              <a:rPr lang="ko-KR" altLang="en-US" sz="3200" dirty="0"/>
              <a:t>문자열 다루기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8528312" y="958000"/>
            <a:ext cx="3128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문자 첨자 처리시 </a:t>
            </a:r>
            <a:r>
              <a:rPr lang="en-US" altLang="ko-KR" sz="2000" dirty="0"/>
              <a:t>[</a:t>
            </a:r>
            <a:r>
              <a:rPr lang="ko-KR" altLang="en-US" sz="2000" dirty="0"/>
              <a:t>시작</a:t>
            </a:r>
            <a:r>
              <a:rPr lang="en-US" altLang="ko-KR" sz="2000" dirty="0"/>
              <a:t>:</a:t>
            </a:r>
            <a:r>
              <a:rPr lang="ko-KR" altLang="en-US" sz="2000" dirty="0"/>
              <a:t>끝</a:t>
            </a:r>
            <a:r>
              <a:rPr lang="en-US" altLang="ko-KR" sz="2000" dirty="0"/>
              <a:t>]</a:t>
            </a:r>
            <a:r>
              <a:rPr lang="ko-KR" altLang="en-US" sz="2000" dirty="0"/>
              <a:t>으로 표시가능</a:t>
            </a:r>
            <a:br>
              <a:rPr lang="en-US" altLang="ko-KR" sz="2000" dirty="0"/>
            </a:br>
            <a:r>
              <a:rPr lang="en-US" altLang="ko-KR" sz="2000" dirty="0"/>
              <a:t>-&gt; </a:t>
            </a:r>
            <a:r>
              <a:rPr lang="ko-KR" altLang="en-US" sz="2000" dirty="0"/>
              <a:t>끝에 해당되는 숫자 앞까지 해당됨에 유의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음수 첨자에 유의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D5FD1B-D1D5-76C3-9E40-850B903F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0" y="904348"/>
            <a:ext cx="8032750" cy="52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찾기</a:t>
            </a:r>
            <a:r>
              <a:rPr lang="en-US" altLang="ko-KR" sz="3200" dirty="0"/>
              <a:t>, </a:t>
            </a:r>
            <a:r>
              <a:rPr lang="ko-KR" altLang="en-US" sz="3200" dirty="0"/>
              <a:t>검사</a:t>
            </a:r>
            <a:r>
              <a:rPr lang="en-US" altLang="ko-KR" sz="3200" dirty="0"/>
              <a:t>, </a:t>
            </a:r>
            <a:r>
              <a:rPr lang="ko-KR" altLang="en-US" sz="3200" dirty="0"/>
              <a:t>대소문자 바꾸기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486623" y="877323"/>
            <a:ext cx="10860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i="1" dirty="0">
                <a:solidFill>
                  <a:schemeClr val="tx2"/>
                </a:solidFill>
              </a:rPr>
              <a:t>찾기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lan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문자열</a:t>
            </a:r>
            <a:r>
              <a:rPr lang="en-US" altLang="ko-KR" sz="2000" b="1" i="1" dirty="0">
                <a:solidFill>
                  <a:schemeClr val="tx2"/>
                </a:solidFill>
              </a:rPr>
              <a:t>): </a:t>
            </a:r>
            <a:r>
              <a:rPr lang="ko-KR" altLang="en-US" sz="2000" b="1" i="1" dirty="0">
                <a:solidFill>
                  <a:schemeClr val="tx2"/>
                </a:solidFill>
              </a:rPr>
              <a:t>문자열의 길이를 반환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str.find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</a:t>
            </a:r>
            <a:r>
              <a:rPr lang="en-US" altLang="ko-KR" sz="2000" b="1" i="1" dirty="0">
                <a:solidFill>
                  <a:schemeClr val="tx2"/>
                </a:solidFill>
              </a:rPr>
              <a:t>): </a:t>
            </a:r>
            <a:r>
              <a:rPr lang="ko-KR" altLang="en-US" sz="2000" b="1" i="1" dirty="0">
                <a:solidFill>
                  <a:schemeClr val="tx2"/>
                </a:solidFill>
              </a:rPr>
              <a:t>해당문자를 앞으로부터 찾아서 위치를 반환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str.rfind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</a:t>
            </a:r>
            <a:r>
              <a:rPr lang="en-US" altLang="ko-KR" sz="2000" b="1" i="1" dirty="0">
                <a:solidFill>
                  <a:schemeClr val="tx2"/>
                </a:solidFill>
              </a:rPr>
              <a:t>): </a:t>
            </a:r>
            <a:r>
              <a:rPr lang="ko-KR" altLang="en-US" sz="2000" b="1" i="1" dirty="0">
                <a:solidFill>
                  <a:schemeClr val="tx2"/>
                </a:solidFill>
              </a:rPr>
              <a:t>해당문자를 뒤로부터 찾아서 위치를 반환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str.index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</a:t>
            </a:r>
            <a:r>
              <a:rPr lang="en-US" altLang="ko-KR" sz="2000" b="1" i="1" dirty="0">
                <a:solidFill>
                  <a:schemeClr val="tx2"/>
                </a:solidFill>
              </a:rPr>
              <a:t>),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str.rindex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</a:t>
            </a:r>
            <a:r>
              <a:rPr lang="en-US" altLang="ko-KR" sz="2000" b="1" i="1" dirty="0">
                <a:solidFill>
                  <a:schemeClr val="tx2"/>
                </a:solidFill>
              </a:rPr>
              <a:t>): find(), </a:t>
            </a:r>
            <a:r>
              <a:rPr lang="en-US" altLang="ko-KR" sz="2000" b="1" i="1" dirty="0" err="1">
                <a:solidFill>
                  <a:schemeClr val="tx2"/>
                </a:solidFill>
              </a:rPr>
              <a:t>rfind</a:t>
            </a:r>
            <a:r>
              <a:rPr lang="en-US" altLang="ko-KR" sz="2000" b="1" i="1" dirty="0">
                <a:solidFill>
                  <a:schemeClr val="tx2"/>
                </a:solidFill>
              </a:rPr>
              <a:t>()</a:t>
            </a:r>
            <a:r>
              <a:rPr lang="ko-KR" altLang="en-US" sz="2000" b="1" i="1" dirty="0">
                <a:solidFill>
                  <a:schemeClr val="tx2"/>
                </a:solidFill>
              </a:rPr>
              <a:t>와 기능은 동일하나 문자열을 못 찾으면 에러발생 </a:t>
            </a:r>
            <a:endParaRPr lang="en-US" altLang="ko-KR" sz="2000" b="1" i="1" dirty="0">
              <a:solidFill>
                <a:schemeClr val="tx2"/>
              </a:solidFill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b="1" i="1" dirty="0" err="1">
                <a:solidFill>
                  <a:schemeClr val="tx2"/>
                </a:solidFill>
              </a:rPr>
              <a:t>str.count</a:t>
            </a:r>
            <a:r>
              <a:rPr lang="en-US" altLang="ko-KR" sz="2000" b="1" i="1" dirty="0">
                <a:solidFill>
                  <a:schemeClr val="tx2"/>
                </a:solidFill>
              </a:rPr>
              <a:t>(</a:t>
            </a:r>
            <a:r>
              <a:rPr lang="ko-KR" altLang="en-US" sz="2000" b="1" i="1" dirty="0">
                <a:solidFill>
                  <a:schemeClr val="tx2"/>
                </a:solidFill>
              </a:rPr>
              <a:t>문자</a:t>
            </a:r>
            <a:r>
              <a:rPr lang="en-US" altLang="ko-KR" sz="2000" b="1" i="1" dirty="0">
                <a:solidFill>
                  <a:schemeClr val="tx2"/>
                </a:solidFill>
              </a:rPr>
              <a:t>): </a:t>
            </a:r>
            <a:r>
              <a:rPr lang="ko-KR" altLang="en-US" sz="2000" b="1" i="1" dirty="0">
                <a:solidFill>
                  <a:schemeClr val="tx2"/>
                </a:solidFill>
              </a:rPr>
              <a:t>해당문자를 찾아서 몇 개가 있는지 개수를 반환</a:t>
            </a:r>
          </a:p>
        </p:txBody>
      </p:sp>
    </p:spTree>
    <p:extLst>
      <p:ext uri="{BB962C8B-B14F-4D97-AF65-F5344CB8AC3E}">
        <p14:creationId xmlns:p14="http://schemas.microsoft.com/office/powerpoint/2010/main" val="12296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찾기</a:t>
            </a:r>
            <a:r>
              <a:rPr lang="en-US" altLang="ko-KR" sz="3200" dirty="0"/>
              <a:t>, </a:t>
            </a:r>
            <a:r>
              <a:rPr lang="ko-KR" altLang="en-US" sz="3200" dirty="0"/>
              <a:t>검사</a:t>
            </a:r>
            <a:r>
              <a:rPr lang="en-US" altLang="ko-KR" sz="3200" dirty="0"/>
              <a:t>, </a:t>
            </a:r>
            <a:r>
              <a:rPr lang="ko-KR" altLang="en-US" sz="3200" dirty="0"/>
              <a:t>대소문자 바꾸기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EA91DE-5353-4818-6E25-8684FA2C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8" y="4121400"/>
            <a:ext cx="8886128" cy="2549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4B54A7-5FD0-A193-DBA0-89BAF1FC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8" y="990397"/>
            <a:ext cx="8886128" cy="298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찾기</a:t>
            </a:r>
            <a:r>
              <a:rPr lang="en-US" altLang="ko-KR" sz="3200" dirty="0"/>
              <a:t>, </a:t>
            </a:r>
            <a:r>
              <a:rPr lang="ko-KR" altLang="en-US" sz="3200" dirty="0"/>
              <a:t>검사</a:t>
            </a:r>
            <a:r>
              <a:rPr lang="en-US" altLang="ko-KR" sz="3200" dirty="0"/>
              <a:t>, </a:t>
            </a:r>
            <a:r>
              <a:rPr lang="ko-KR" altLang="en-US" sz="3200" dirty="0"/>
              <a:t>대소문자 바꾸기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59837" y="5150073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dirty="0"/>
              <a:t>“포함문자 </a:t>
            </a:r>
            <a:r>
              <a:rPr lang="en-US" altLang="ko-KR" sz="2000" dirty="0"/>
              <a:t>in </a:t>
            </a:r>
            <a:r>
              <a:rPr lang="ko-KR" altLang="en-US" sz="2000" dirty="0" err="1"/>
              <a:t>문자”의</a:t>
            </a:r>
            <a:r>
              <a:rPr lang="ko-KR" altLang="en-US" sz="2000" dirty="0"/>
              <a:t> 형태로 찾는 것도 가능함 </a:t>
            </a:r>
            <a:r>
              <a:rPr lang="en-US" altLang="ko-KR" sz="2000" dirty="0"/>
              <a:t>-&gt; </a:t>
            </a:r>
            <a:r>
              <a:rPr lang="ko-KR" altLang="en-US" sz="2000" dirty="0"/>
              <a:t>해당 문자를 가지고 있는지 검사함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/>
              <a:t>“</a:t>
            </a:r>
            <a:r>
              <a:rPr lang="ko-KR" altLang="en-US" sz="2000" dirty="0"/>
              <a:t>만일 “</a:t>
            </a:r>
            <a:r>
              <a:rPr lang="en-US" altLang="ko-KR" sz="2000" dirty="0"/>
              <a:t>f”</a:t>
            </a:r>
            <a:r>
              <a:rPr lang="ko-KR" altLang="en-US" sz="2000" dirty="0"/>
              <a:t>가 </a:t>
            </a:r>
            <a:r>
              <a:rPr lang="en-US" altLang="ko-KR" sz="2000" dirty="0"/>
              <a:t>a</a:t>
            </a:r>
            <a:r>
              <a:rPr lang="ko-KR" altLang="en-US" sz="2000" dirty="0"/>
              <a:t>안에 있다면”으로 표현되기 때문에 이 방식이 보다 </a:t>
            </a:r>
            <a:r>
              <a:rPr lang="ko-KR" altLang="en-US" sz="2000" dirty="0" err="1"/>
              <a:t>자연어적인</a:t>
            </a:r>
            <a:r>
              <a:rPr lang="ko-KR" altLang="en-US" sz="2000" dirty="0"/>
              <a:t> 표현일 수 있음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1F15DA-57C7-5876-6E16-1A722FFF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00041"/>
            <a:ext cx="10575648" cy="28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찾기</a:t>
            </a:r>
            <a:r>
              <a:rPr lang="en-US" altLang="ko-KR" sz="3200" dirty="0"/>
              <a:t>, </a:t>
            </a:r>
            <a:r>
              <a:rPr lang="ko-KR" altLang="en-US" sz="3200" dirty="0"/>
              <a:t>검사</a:t>
            </a:r>
            <a:r>
              <a:rPr lang="en-US" altLang="ko-KR" sz="3200" dirty="0"/>
              <a:t>, </a:t>
            </a:r>
            <a:r>
              <a:rPr lang="ko-KR" altLang="en-US" sz="3200" dirty="0"/>
              <a:t>대소문자 바꾸기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699795" y="5515153"/>
            <a:ext cx="1086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str.upper</a:t>
            </a:r>
            <a:r>
              <a:rPr lang="en-US" altLang="ko-KR" sz="2000" dirty="0"/>
              <a:t>(): </a:t>
            </a:r>
            <a:r>
              <a:rPr lang="ko-KR" altLang="en-US" sz="2000" dirty="0"/>
              <a:t>문자열을 모두 대문자로 바꿈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str.lower</a:t>
            </a:r>
            <a:r>
              <a:rPr lang="en-US" altLang="ko-KR" sz="2000" dirty="0"/>
              <a:t>(): </a:t>
            </a:r>
            <a:r>
              <a:rPr lang="ko-KR" altLang="en-US" sz="2000" dirty="0"/>
              <a:t>문자열을 모두 소문자로 바꿈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686858-6965-6229-D85F-27142D1F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10219"/>
            <a:ext cx="10429792" cy="36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2042"/>
            <a:ext cx="12192000" cy="6858000"/>
          </a:xfrm>
          <a:prstGeom prst="rect">
            <a:avLst/>
          </a:prstGeom>
          <a:solidFill>
            <a:srgbClr val="066AB5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02954" y="373225"/>
            <a:ext cx="796213" cy="195943"/>
            <a:chOff x="11202954" y="373225"/>
            <a:chExt cx="796213" cy="195943"/>
          </a:xfrm>
        </p:grpSpPr>
        <p:sp>
          <p:nvSpPr>
            <p:cNvPr id="14" name="순서도: 연결자 13"/>
            <p:cNvSpPr/>
            <p:nvPr/>
          </p:nvSpPr>
          <p:spPr>
            <a:xfrm>
              <a:off x="1179389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11498424" y="373225"/>
              <a:ext cx="205273" cy="195943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11202954" y="373225"/>
              <a:ext cx="205273" cy="195943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59837" y="755783"/>
            <a:ext cx="10506269" cy="18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796" y="186612"/>
            <a:ext cx="11389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3) </a:t>
            </a:r>
            <a:r>
              <a:rPr lang="ko-KR" altLang="en-US" sz="3200" dirty="0"/>
              <a:t>문자열 함수 </a:t>
            </a:r>
            <a:r>
              <a:rPr lang="en-US" altLang="ko-KR" sz="3200" dirty="0"/>
              <a:t>- </a:t>
            </a:r>
            <a:r>
              <a:rPr lang="ko-KR" altLang="en-US" sz="3200" dirty="0"/>
              <a:t>공백제거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구분자</a:t>
            </a:r>
            <a:r>
              <a:rPr lang="ko-KR" altLang="en-US" sz="3200" dirty="0"/>
              <a:t> 처리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14FF-3ABB-1F0B-2BD3-31F4BB57E073}"/>
              </a:ext>
            </a:extLst>
          </p:cNvPr>
          <p:cNvSpPr txBox="1"/>
          <p:nvPr/>
        </p:nvSpPr>
        <p:spPr>
          <a:xfrm>
            <a:off x="547394" y="774441"/>
            <a:ext cx="10860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공백제거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str.lstrip</a:t>
            </a:r>
            <a:r>
              <a:rPr lang="en-US" altLang="ko-KR" sz="2000" dirty="0"/>
              <a:t>(): </a:t>
            </a:r>
            <a:r>
              <a:rPr lang="ko-KR" altLang="en-US" sz="2000" dirty="0"/>
              <a:t>문자열 왼쪽 끝의 모든 공백을 지움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str.rstrip</a:t>
            </a:r>
            <a:r>
              <a:rPr lang="en-US" altLang="ko-KR" sz="2000" dirty="0"/>
              <a:t>(): </a:t>
            </a:r>
            <a:r>
              <a:rPr lang="ko-KR" altLang="en-US" sz="2000" dirty="0"/>
              <a:t>문자열 오른쪽 끝의 모든 공백을 지움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str.strip</a:t>
            </a:r>
            <a:r>
              <a:rPr lang="en-US" altLang="ko-KR" sz="2000" dirty="0"/>
              <a:t>(): </a:t>
            </a:r>
            <a:r>
              <a:rPr lang="ko-KR" altLang="en-US" sz="2000" dirty="0"/>
              <a:t>문자열 왼쪽 끝과 오른쪽 끝의 모든 공백을 지움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str.replace</a:t>
            </a:r>
            <a:r>
              <a:rPr lang="en-US" altLang="ko-KR" sz="2000" dirty="0"/>
              <a:t>(“ ” ,“”): </a:t>
            </a:r>
            <a:r>
              <a:rPr lang="ko-KR" altLang="en-US" sz="2000" dirty="0"/>
              <a:t>이와 같은 표현은 모든 공백을 지움 </a:t>
            </a: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err="1"/>
              <a:t>str.replace</a:t>
            </a:r>
            <a:r>
              <a:rPr lang="en-US" altLang="ko-KR" sz="2000" dirty="0"/>
              <a:t>: (</a:t>
            </a:r>
            <a:r>
              <a:rPr lang="ko-KR" altLang="en-US" sz="2000" dirty="0"/>
              <a:t>이전</a:t>
            </a:r>
            <a:r>
              <a:rPr lang="en-US" altLang="ko-KR" sz="2000" dirty="0"/>
              <a:t>_</a:t>
            </a:r>
            <a:r>
              <a:rPr lang="ko-KR" altLang="en-US" sz="2000" dirty="0"/>
              <a:t>문자열</a:t>
            </a:r>
            <a:r>
              <a:rPr lang="en-US" altLang="ko-KR" sz="2000" dirty="0"/>
              <a:t>,</a:t>
            </a:r>
            <a:r>
              <a:rPr lang="ko-KR" altLang="en-US" sz="2000" dirty="0"/>
              <a:t>바꿀</a:t>
            </a:r>
            <a:r>
              <a:rPr lang="en-US" altLang="ko-KR" sz="2000" dirty="0"/>
              <a:t>_</a:t>
            </a:r>
            <a:r>
              <a:rPr lang="ko-KR" altLang="en-US" sz="2000" dirty="0"/>
              <a:t>문자열</a:t>
            </a:r>
            <a:r>
              <a:rPr lang="en-US" altLang="ko-KR" sz="2000" dirty="0"/>
              <a:t>) </a:t>
            </a:r>
            <a:r>
              <a:rPr lang="ko-KR" altLang="en-US" sz="2000" dirty="0"/>
              <a:t>이전 문자열을 바꿀 문자</a:t>
            </a:r>
            <a:endParaRPr lang="ko-KR" altLang="en-US" sz="2000" b="1" i="1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E7AA0-D759-F272-BF1D-108AFA7F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2713432"/>
            <a:ext cx="8931972" cy="41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564</Words>
  <Application>Microsoft Office PowerPoint</Application>
  <PresentationFormat>와이드스크린</PresentationFormat>
  <Paragraphs>62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yeeyin96@nate.com</cp:lastModifiedBy>
  <cp:revision>67</cp:revision>
  <dcterms:created xsi:type="dcterms:W3CDTF">2020-08-12T09:08:44Z</dcterms:created>
  <dcterms:modified xsi:type="dcterms:W3CDTF">2023-05-04T14:18:04Z</dcterms:modified>
</cp:coreProperties>
</file>